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86" r:id="rId3"/>
    <p:sldId id="256" r:id="rId4"/>
    <p:sldId id="284" r:id="rId5"/>
    <p:sldId id="257" r:id="rId6"/>
    <p:sldId id="258" r:id="rId7"/>
    <p:sldId id="260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5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426" y="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EB3A1-2ED0-494A-ACB8-EC92D84108C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199D7-6A50-42F0-AF03-06694C281FA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C03-EA4C-4623-8E5F-544139AFF63E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C4F4B-1B7D-4AAB-86B0-4D7375119061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6D97-7DF5-4B51-B47C-4EAE6874F103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9185-790E-4F6C-9BFF-18AF26455D02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0FB0-1202-43DF-B60A-18317A13A97A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B3260-9332-43AE-98C6-4FC5CBAE506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2A7E-FCDA-43EB-9FF5-9A40C5B0D75A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F78E-A991-4EB2-8969-1F62A2618D5F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5E27-C63B-41C1-82C9-3BC835695772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888D-6F8E-45E9-B300-46F9CBEB2901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D440-7621-49AC-BF32-A41A85A90E10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5D3B-E307-40E0-96AC-CE974B60FFA4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6DA8-6A09-4DBE-AECD-2489064A673C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3AF0-C094-4A8D-A94B-4DC724280F68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2F44-DDD8-42D9-9119-9DAC92C3D3B5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89C8-B549-4522-AEEB-D72C1963FC98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65C9-D6D0-4F1D-92C5-D734C1EADE92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55912"/>
            <a:ext cx="12192000" cy="4662447"/>
          </a:xfrm>
          <a:custGeom>
            <a:avLst/>
            <a:gdLst/>
            <a:ahLst/>
            <a:cxnLst/>
            <a:rect l="l" t="t" r="r" b="b"/>
            <a:pathLst>
              <a:path w="9144000" h="3496945">
                <a:moveTo>
                  <a:pt x="0" y="3496564"/>
                </a:moveTo>
                <a:lnTo>
                  <a:pt x="9144000" y="3496564"/>
                </a:lnTo>
                <a:lnTo>
                  <a:pt x="9144000" y="0"/>
                </a:lnTo>
                <a:lnTo>
                  <a:pt x="0" y="0"/>
                </a:lnTo>
                <a:lnTo>
                  <a:pt x="0" y="3496564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3" name="object 3"/>
          <p:cNvSpPr/>
          <p:nvPr/>
        </p:nvSpPr>
        <p:spPr>
          <a:xfrm>
            <a:off x="1" y="707042"/>
            <a:ext cx="12192000" cy="348870"/>
          </a:xfrm>
          <a:custGeom>
            <a:avLst/>
            <a:gdLst/>
            <a:ahLst/>
            <a:cxnLst/>
            <a:rect l="l" t="t" r="r" b="b"/>
            <a:pathLst>
              <a:path w="9144000" h="261620">
                <a:moveTo>
                  <a:pt x="0" y="261620"/>
                </a:moveTo>
                <a:lnTo>
                  <a:pt x="9144000" y="261620"/>
                </a:lnTo>
                <a:lnTo>
                  <a:pt x="9144000" y="0"/>
                </a:lnTo>
                <a:lnTo>
                  <a:pt x="0" y="0"/>
                </a:lnTo>
                <a:lnTo>
                  <a:pt x="0" y="261620"/>
                </a:lnTo>
                <a:close/>
              </a:path>
            </a:pathLst>
          </a:custGeom>
          <a:solidFill>
            <a:srgbClr val="114454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4" name="object 4"/>
          <p:cNvSpPr/>
          <p:nvPr/>
        </p:nvSpPr>
        <p:spPr>
          <a:xfrm>
            <a:off x="1" y="5718359"/>
            <a:ext cx="12192000" cy="274445"/>
          </a:xfrm>
          <a:custGeom>
            <a:avLst/>
            <a:gdLst/>
            <a:ahLst/>
            <a:cxnLst/>
            <a:rect l="l" t="t" r="r" b="b"/>
            <a:pathLst>
              <a:path w="9144000" h="205739">
                <a:moveTo>
                  <a:pt x="0" y="205739"/>
                </a:moveTo>
                <a:lnTo>
                  <a:pt x="9144000" y="205739"/>
                </a:lnTo>
                <a:lnTo>
                  <a:pt x="9144000" y="0"/>
                </a:lnTo>
                <a:lnTo>
                  <a:pt x="0" y="0"/>
                </a:lnTo>
                <a:lnTo>
                  <a:pt x="0" y="205739"/>
                </a:lnTo>
                <a:close/>
              </a:path>
            </a:pathLst>
          </a:custGeom>
          <a:solidFill>
            <a:srgbClr val="165751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5" name="object 5"/>
          <p:cNvSpPr/>
          <p:nvPr/>
        </p:nvSpPr>
        <p:spPr>
          <a:xfrm>
            <a:off x="1" y="0"/>
            <a:ext cx="12192000" cy="707042"/>
          </a:xfrm>
          <a:custGeom>
            <a:avLst/>
            <a:gdLst/>
            <a:ahLst/>
            <a:cxnLst/>
            <a:rect l="l" t="t" r="r" b="b"/>
            <a:pathLst>
              <a:path w="9144000" h="530860">
                <a:moveTo>
                  <a:pt x="9144000" y="0"/>
                </a:moveTo>
                <a:lnTo>
                  <a:pt x="0" y="0"/>
                </a:lnTo>
                <a:lnTo>
                  <a:pt x="0" y="312280"/>
                </a:lnTo>
                <a:lnTo>
                  <a:pt x="0" y="530352"/>
                </a:lnTo>
                <a:lnTo>
                  <a:pt x="9144000" y="530352"/>
                </a:lnTo>
                <a:lnTo>
                  <a:pt x="9144000" y="312280"/>
                </a:lnTo>
                <a:lnTo>
                  <a:pt x="9144000" y="0"/>
                </a:lnTo>
                <a:close/>
              </a:path>
            </a:pathLst>
          </a:custGeom>
          <a:solidFill>
            <a:srgbClr val="18637B"/>
          </a:solidFill>
        </p:spPr>
        <p:txBody>
          <a:bodyPr lIns="0" tIns="0" rIns="0" bIns="0"/>
          <a:lstStyle/>
          <a:p>
            <a:pPr>
              <a:defRPr/>
            </a:pPr>
          </a:p>
        </p:txBody>
      </p:sp>
      <p:grpSp>
        <p:nvGrpSpPr>
          <p:cNvPr id="9222" name="object 6"/>
          <p:cNvGrpSpPr/>
          <p:nvPr/>
        </p:nvGrpSpPr>
        <p:grpSpPr bwMode="auto">
          <a:xfrm>
            <a:off x="1" y="5992804"/>
            <a:ext cx="12192000" cy="865196"/>
            <a:chOff x="0" y="4494276"/>
            <a:chExt cx="9144000" cy="649605"/>
          </a:xfrm>
        </p:grpSpPr>
        <p:sp>
          <p:nvSpPr>
            <p:cNvPr id="7" name="object 7"/>
            <p:cNvSpPr/>
            <p:nvPr/>
          </p:nvSpPr>
          <p:spPr>
            <a:xfrm>
              <a:off x="0" y="4494276"/>
              <a:ext cx="9144000" cy="89640"/>
            </a:xfrm>
            <a:custGeom>
              <a:avLst/>
              <a:gdLst/>
              <a:ahLst/>
              <a:cxnLst/>
              <a:rect l="l" t="t" r="r" b="b"/>
              <a:pathLst>
                <a:path w="9144000" h="90170">
                  <a:moveTo>
                    <a:pt x="0" y="89917"/>
                  </a:moveTo>
                  <a:lnTo>
                    <a:pt x="9144000" y="8991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917"/>
                  </a:lnTo>
                  <a:close/>
                </a:path>
              </a:pathLst>
            </a:custGeom>
            <a:solidFill>
              <a:srgbClr val="3B8D61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583916"/>
              <a:ext cx="9144000" cy="559965"/>
            </a:xfrm>
            <a:custGeom>
              <a:avLst/>
              <a:gdLst/>
              <a:ahLst/>
              <a:cxnLst/>
              <a:rect l="l" t="t" r="r" b="b"/>
              <a:pathLst>
                <a:path w="9144000" h="559435">
                  <a:moveTo>
                    <a:pt x="9144000" y="0"/>
                  </a:moveTo>
                  <a:lnTo>
                    <a:pt x="0" y="0"/>
                  </a:lnTo>
                  <a:lnTo>
                    <a:pt x="0" y="559306"/>
                  </a:lnTo>
                  <a:lnTo>
                    <a:pt x="9144000" y="55930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4BF6E"/>
            </a:solidFill>
          </p:spPr>
          <p:txBody>
            <a:bodyPr lIns="0" tIns="0" rIns="0" bIns="0"/>
            <a:lstStyle/>
            <a:p>
              <a:pPr>
                <a:defRPr/>
              </a:pPr>
            </a:p>
          </p:txBody>
        </p:sp>
      </p:grpSp>
      <p:sp>
        <p:nvSpPr>
          <p:cNvPr id="9" name="object 9"/>
          <p:cNvSpPr/>
          <p:nvPr/>
        </p:nvSpPr>
        <p:spPr>
          <a:xfrm>
            <a:off x="10159650" y="178312"/>
            <a:ext cx="1553778" cy="87760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</a:p>
        </p:txBody>
      </p:sp>
      <p:sp>
        <p:nvSpPr>
          <p:cNvPr id="10" name="object 10"/>
          <p:cNvSpPr txBox="1"/>
          <p:nvPr/>
        </p:nvSpPr>
        <p:spPr>
          <a:xfrm>
            <a:off x="10412638" y="1054361"/>
            <a:ext cx="1323980" cy="106876"/>
          </a:xfrm>
          <a:prstGeom prst="rect">
            <a:avLst/>
          </a:prstGeom>
        </p:spPr>
        <p:txBody>
          <a:bodyPr lIns="0" tIns="14402" rIns="0" bIns="0">
            <a:spAutoFit/>
          </a:bodyPr>
          <a:lstStyle/>
          <a:p>
            <a:pPr marL="14605">
              <a:spcBef>
                <a:spcPts val="115"/>
              </a:spcBef>
              <a:defRPr/>
            </a:pPr>
            <a:r>
              <a:rPr sz="600" b="1" spc="-6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MAHATMA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GANDHI</a:t>
            </a:r>
            <a:r>
              <a:rPr sz="600" b="1" spc="-85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00" b="1" dirty="0">
                <a:solidFill>
                  <a:srgbClr val="FEFEFE"/>
                </a:solidFill>
                <a:latin typeface="Arial" panose="020B0604020202020204"/>
                <a:cs typeface="Arial" panose="020B0604020202020204"/>
              </a:rPr>
              <a:t>MISSION</a:t>
            </a:r>
            <a:endParaRPr sz="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305697" y="364375"/>
            <a:ext cx="10362039" cy="3268520"/>
          </a:xfrm>
          <a:prstGeom prst="rect">
            <a:avLst/>
          </a:prstGeom>
        </p:spPr>
        <p:txBody>
          <a:bodyPr lIns="103693" tIns="51846" rIns="103693" bIns="51846">
            <a:norm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 </a:t>
            </a:r>
            <a:b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Aurangabad</a:t>
            </a:r>
            <a:br>
              <a:rPr lang="en-US" sz="310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endParaRPr lang="en-US" sz="310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813784" y="4267062"/>
            <a:ext cx="10362041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 Lecture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563" y="660355"/>
            <a:ext cx="8911687" cy="1280890"/>
          </a:xfrm>
        </p:spPr>
        <p:txBody>
          <a:bodyPr/>
          <a:lstStyle/>
          <a:p>
            <a:r>
              <a:rPr lang="en-GB"/>
              <a:t>D.Milkong Maneuver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r>
              <a:rPr lang="en-GB"/>
              <a:t>Patient sits with elbow flexed at 90° &amp; forearm is supinated .</a:t>
            </a:r>
            <a:endParaRPr lang="en-GB"/>
          </a:p>
          <a:p>
            <a:r>
              <a:rPr lang="en-GB"/>
              <a:t>An examiner grasps patient’s thumb .</a:t>
            </a:r>
            <a:endParaRPr lang="en-GB"/>
          </a:p>
          <a:p>
            <a:r>
              <a:rPr lang="en-GB"/>
              <a:t>One hand is stabilizing patient’s elbow posteriorly .</a:t>
            </a:r>
            <a:endParaRPr lang="en-GB"/>
          </a:p>
          <a:p>
            <a:r>
              <a:rPr lang="en-GB"/>
              <a:t>Then examiner pulls thumb imparting a valgus stress to the elbow .</a:t>
            </a:r>
            <a:endParaRPr lang="en-GB"/>
          </a:p>
          <a:p>
            <a:r>
              <a:rPr lang="en-GB"/>
              <a:t>Reproduction of symptoms indicates positive test .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Milking maneuver</a:t>
            </a:r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73064" y="2074336"/>
            <a:ext cx="5228331" cy="35571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Moving Valgus Stress Test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Patient is in standing position with arm abducted and elbow flexed at 90°</a:t>
            </a:r>
            <a:endParaRPr lang="en-GB"/>
          </a:p>
          <a:p>
            <a:r>
              <a:rPr lang="en-GB"/>
              <a:t>An examiner quickly extends elbow while maitaining valgus stress  .</a:t>
            </a:r>
            <a:endParaRPr lang="en-GB"/>
          </a:p>
          <a:p>
            <a:r>
              <a:rPr lang="en-GB"/>
              <a:t>Reproduction of symptoms b/w  120°-70° indicates positive test .</a:t>
            </a: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1902" y="3429000"/>
            <a:ext cx="7073292" cy="32879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BICEPS RUPTURE TEST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Biceps sqeeze Test</a:t>
            </a:r>
            <a:endParaRPr lang="en-GB"/>
          </a:p>
          <a:p>
            <a:pPr marL="0" indent="0">
              <a:buNone/>
            </a:pPr>
            <a:r>
              <a:rPr lang="en-GB"/>
              <a:t>         - Hook Test</a:t>
            </a: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8688" y="946778"/>
            <a:ext cx="4055646" cy="56403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Biceps Squeeze Test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Patient is in sitting position with elbow flexed 60°-80° .</a:t>
            </a:r>
            <a:endParaRPr lang="en-GB"/>
          </a:p>
          <a:p>
            <a:r>
              <a:rPr lang="en-GB"/>
              <a:t>An examiner then sqeezes biceps muscle belly .</a:t>
            </a:r>
            <a:endParaRPr lang="en-GB"/>
          </a:p>
          <a:p>
            <a:r>
              <a:rPr lang="en-GB"/>
              <a:t>Patient’s forearm is will not supinate if there is rupture of biceps muscle  .</a:t>
            </a: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9091" y="3696174"/>
            <a:ext cx="7503697" cy="2940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SPRCIAL TEETS FOR LAYERAL EPICINDYLITIS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33" y="2133600"/>
            <a:ext cx="10938679" cy="2597975"/>
          </a:xfrm>
        </p:spPr>
        <p:txBody>
          <a:bodyPr/>
          <a:lstStyle/>
          <a:p>
            <a:r>
              <a:rPr lang="en-GB"/>
              <a:t>Lateral Epicondylitis is a inflammation  of common extensor muscle origin.  </a:t>
            </a:r>
            <a:endParaRPr lang="en-GB"/>
          </a:p>
          <a:p>
            <a:pPr marL="0" indent="0">
              <a:buNone/>
            </a:pPr>
            <a:r>
              <a:rPr lang="en-GB"/>
              <a:t>            Special Tests :- </a:t>
            </a:r>
            <a:endParaRPr lang="en-GB"/>
          </a:p>
          <a:p>
            <a:pPr marL="0" indent="0">
              <a:buNone/>
            </a:pPr>
            <a:r>
              <a:rPr lang="en-GB"/>
              <a:t>                    A. Cozen’s Test </a:t>
            </a:r>
            <a:endParaRPr lang="en-GB"/>
          </a:p>
          <a:p>
            <a:pPr marL="0" indent="0">
              <a:buNone/>
            </a:pPr>
            <a:r>
              <a:rPr lang="en-GB"/>
              <a:t>                    B. Mill’s Test 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63708" y="34290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6254" y="3941984"/>
            <a:ext cx="6677025" cy="263163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A. Cozen’s Test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patient’s elbow is stabilize by examiner’s thumb on lateral epicondyle .</a:t>
            </a:r>
            <a:endParaRPr lang="en-GB"/>
          </a:p>
          <a:p>
            <a:r>
              <a:rPr lang="en-GB"/>
              <a:t>Ask the patient to actively  </a:t>
            </a:r>
            <a:endParaRPr lang="en-GB"/>
          </a:p>
          <a:p>
            <a:pPr marL="0" indent="0">
              <a:buNone/>
            </a:pPr>
            <a:r>
              <a:rPr lang="en-GB"/>
              <a:t>        -To make a fist  </a:t>
            </a:r>
            <a:endParaRPr lang="en-GB"/>
          </a:p>
          <a:p>
            <a:pPr marL="0" indent="0">
              <a:buNone/>
            </a:pPr>
            <a:r>
              <a:rPr lang="en-GB"/>
              <a:t>        -Pronate the forearm </a:t>
            </a:r>
            <a:endParaRPr lang="en-GB"/>
          </a:p>
          <a:p>
            <a:pPr marL="0" indent="0">
              <a:buNone/>
            </a:pPr>
            <a:r>
              <a:rPr lang="en-GB"/>
              <a:t>       -radial deviation </a:t>
            </a:r>
            <a:endParaRPr lang="en-GB"/>
          </a:p>
          <a:p>
            <a:pPr marL="0" indent="0">
              <a:buNone/>
            </a:pPr>
            <a:r>
              <a:rPr lang="en-GB"/>
              <a:t>        -Extend the wrist</a:t>
            </a:r>
            <a:endParaRPr lang="en-GB"/>
          </a:p>
          <a:p>
            <a:r>
              <a:rPr lang="en-GB"/>
              <a:t>An examiner resist these movements.</a:t>
            </a:r>
            <a:endParaRPr lang="en-GB"/>
          </a:p>
          <a:p>
            <a:r>
              <a:rPr lang="en-GB"/>
              <a:t>If a patient feels severe pain ehile doing these test then the test is positive .</a:t>
            </a:r>
            <a:endParaRPr lang="en-GB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B. Mill’s Test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patient’s elbow is stabilized by the examiner’s thumb  .</a:t>
            </a:r>
            <a:endParaRPr lang="en-GB"/>
          </a:p>
          <a:p>
            <a:r>
              <a:rPr lang="en-GB"/>
              <a:t>An examiner passively </a:t>
            </a:r>
            <a:endParaRPr lang="en-GB"/>
          </a:p>
          <a:p>
            <a:pPr marL="0" indent="0">
              <a:buNone/>
            </a:pPr>
            <a:r>
              <a:rPr lang="en-GB"/>
              <a:t>     -Pronates forearm</a:t>
            </a:r>
            <a:endParaRPr lang="en-GB"/>
          </a:p>
          <a:p>
            <a:pPr marL="0" indent="0">
              <a:buNone/>
            </a:pPr>
            <a:r>
              <a:rPr lang="en-GB"/>
              <a:t>     -Flexes Wrist </a:t>
            </a:r>
            <a:endParaRPr lang="en-GB"/>
          </a:p>
          <a:p>
            <a:pPr marL="0" indent="0">
              <a:buNone/>
            </a:pPr>
            <a:r>
              <a:rPr lang="en-GB"/>
              <a:t>     - Extends elbow </a:t>
            </a:r>
            <a:endParaRPr lang="en-GB"/>
          </a:p>
          <a:p>
            <a:pPr marL="0" indent="0">
              <a:buNone/>
            </a:pPr>
            <a:r>
              <a:rPr lang="en-GB"/>
              <a:t>          of the tested arm in patient .</a:t>
            </a:r>
            <a:endParaRPr lang="en-GB"/>
          </a:p>
          <a:p>
            <a:r>
              <a:rPr lang="en-GB"/>
              <a:t>Tha pain over lateral epicondyle indicates positive test .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A.Cozen’s Test     B. Mill’s Test </a:t>
            </a:r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03993" y="2133599"/>
            <a:ext cx="4680588" cy="45128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 TESTS FOR PLICA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A. Extension –Supination test </a:t>
            </a:r>
            <a:endParaRPr lang="en-GB"/>
          </a:p>
          <a:p>
            <a:r>
              <a:rPr lang="en-GB"/>
              <a:t>B.Flexion – Pronation test</a:t>
            </a: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3544" y="2710822"/>
            <a:ext cx="6265061" cy="41471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SPECIAL TESTS FOR ELBOW JOINT</a:t>
            </a:r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 defTabSz="925830" eaLnBrk="1" hangingPunct="1">
              <a:buSzPct val="65000"/>
            </a:pPr>
            <a:r>
              <a:rPr lang="en-US" sz="1600" dirty="0">
                <a:solidFill>
                  <a:schemeClr val="tx1"/>
                </a:solidFill>
                <a:cs typeface="+mn-lt"/>
                <a:sym typeface="+mn-ea"/>
              </a:rPr>
              <a:t>Dr. surendra Wani </a:t>
            </a:r>
            <a:endParaRPr lang="en-US" sz="1600" dirty="0">
              <a:solidFill>
                <a:schemeClr val="tx1"/>
              </a:solidFill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sz="1600" dirty="0">
                <a:solidFill>
                  <a:schemeClr val="tx1"/>
                </a:solidFill>
                <a:cs typeface="+mn-lt"/>
                <a:sym typeface="+mn-ea"/>
              </a:rPr>
              <a:t>Dept. Of Musculoskeletal Physiotherapy</a:t>
            </a:r>
            <a:endParaRPr lang="en-US" sz="1600" dirty="0">
              <a:solidFill>
                <a:schemeClr val="tx1"/>
              </a:solidFill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sz="1600" dirty="0">
                <a:solidFill>
                  <a:schemeClr val="tx1"/>
                </a:solidFill>
                <a:cs typeface="+mn-lt"/>
                <a:sym typeface="+mn-ea"/>
              </a:rPr>
              <a:t>MGM Institute Of Physiotherapy</a:t>
            </a:r>
            <a:endParaRPr lang="en-US" sz="1600" dirty="0">
              <a:solidFill>
                <a:schemeClr val="tx1"/>
              </a:solidFill>
              <a:ea typeface="+mn-ea"/>
              <a:cs typeface="+mn-lt"/>
            </a:endParaRPr>
          </a:p>
          <a:p>
            <a:pPr algn="ctr" defTabSz="925830" eaLnBrk="1" hangingPunct="1">
              <a:buSzPct val="65000"/>
            </a:pPr>
            <a:r>
              <a:rPr lang="en-US" sz="1600" dirty="0">
                <a:solidFill>
                  <a:schemeClr val="tx1"/>
                </a:solidFill>
                <a:cs typeface="+mn-lt"/>
                <a:sym typeface="+mn-ea"/>
              </a:rPr>
              <a:t>Chh. Sambhajinagar</a:t>
            </a:r>
            <a:endParaRPr lang="en-US" sz="1600" dirty="0">
              <a:solidFill>
                <a:schemeClr val="tx1"/>
              </a:solidFill>
              <a:cs typeface="+mn-lt"/>
              <a:sym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A. Extension –Supination Plica Test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An examiner grasps distal end of forearm .</a:t>
            </a:r>
            <a:endParaRPr lang="en-GB"/>
          </a:p>
          <a:p>
            <a:r>
              <a:rPr lang="en-GB"/>
              <a:t> Then add valgus load to the elbow while passively extending elbow with firearm in supination . </a:t>
            </a:r>
            <a:endParaRPr lang="en-GB"/>
          </a:p>
          <a:p>
            <a:r>
              <a:rPr lang="en-GB"/>
              <a:t>Pain or snap indicating a positive test for plica .</a:t>
            </a:r>
            <a:endParaRPr lang="en-GB"/>
          </a:p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8604" y="3636818"/>
            <a:ext cx="6374184" cy="32029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B. Flexion –Pronation plica Test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An examiner grasps distal end of forearm of patient .</a:t>
            </a:r>
            <a:endParaRPr lang="en-GB"/>
          </a:p>
          <a:p>
            <a:r>
              <a:rPr lang="en-GB"/>
              <a:t>Then adds a valgus load while passively flexing elbow with forearm in pronation .</a:t>
            </a:r>
            <a:endParaRPr lang="en-GB"/>
          </a:p>
          <a:p>
            <a:r>
              <a:rPr lang="en-GB"/>
              <a:t>Pain or snapping between 90°-100° indicates a positive test .</a:t>
            </a: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9935" y="3429000"/>
            <a:ext cx="6067549" cy="3429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 TEST FOR POSTERIOR IMPINGEMENT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A. Arm Bar Test </a:t>
            </a:r>
            <a:endParaRPr lang="en-GB"/>
          </a:p>
          <a:p>
            <a:r>
              <a:rPr lang="en-GB"/>
              <a:t>B. Extension Impingement Test </a:t>
            </a: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6685" y="1500800"/>
            <a:ext cx="3731193" cy="504322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A. Arm bar Test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patient rests the tested arm on shouler or examiner .</a:t>
            </a:r>
            <a:endParaRPr lang="en-GB"/>
          </a:p>
          <a:p>
            <a:r>
              <a:rPr lang="en-GB"/>
              <a:t>An elbow is in extension &amp; shoulder medially rotated .</a:t>
            </a:r>
            <a:endParaRPr lang="en-GB"/>
          </a:p>
          <a:p>
            <a:r>
              <a:rPr lang="en-GB"/>
              <a:t>Examiner pulls down on olecranon to stimulatr forced extension .</a:t>
            </a:r>
            <a:endParaRPr lang="en-GB"/>
          </a:p>
          <a:p>
            <a:r>
              <a:rPr lang="en-GB"/>
              <a:t>Reproduction of pain posteromedially indicates positive test .</a:t>
            </a:r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5414" y="4022411"/>
            <a:ext cx="6693531" cy="28355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Elbow Flexion Test </a:t>
            </a:r>
            <a:endParaRPr lang="en-GB"/>
          </a:p>
          <a:p>
            <a:r>
              <a:rPr lang="en-GB"/>
              <a:t>Tinel Sign at Elbow 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 TESTS FOR NEUROLOGICAL DYSFUNCTION </a:t>
            </a:r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7104" y="1264555"/>
            <a:ext cx="3931662" cy="541866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A. Elbow Flexion Test 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An examiner asks patient to </a:t>
            </a:r>
            <a:endParaRPr lang="en-GB"/>
          </a:p>
          <a:p>
            <a:pPr marL="0" indent="0">
              <a:buNone/>
            </a:pPr>
            <a:r>
              <a:rPr lang="en-GB"/>
              <a:t>     -Fully flex elbow </a:t>
            </a:r>
            <a:endParaRPr lang="en-GB"/>
          </a:p>
          <a:p>
            <a:pPr marL="0" indent="0">
              <a:buNone/>
            </a:pPr>
            <a:r>
              <a:rPr lang="en-GB"/>
              <a:t>     -extension of wrist </a:t>
            </a:r>
            <a:endParaRPr lang="en-GB"/>
          </a:p>
          <a:p>
            <a:pPr marL="0" indent="0">
              <a:buNone/>
            </a:pPr>
            <a:r>
              <a:rPr lang="en-GB"/>
              <a:t>      -shoulder abduction to 90° </a:t>
            </a:r>
            <a:endParaRPr lang="en-GB"/>
          </a:p>
          <a:p>
            <a:pPr marL="0" indent="0">
              <a:buNone/>
            </a:pPr>
            <a:r>
              <a:rPr lang="en-GB"/>
              <a:t>      -Shoulder Depression </a:t>
            </a:r>
            <a:endParaRPr lang="en-GB"/>
          </a:p>
          <a:p>
            <a:pPr marL="0" indent="0">
              <a:buNone/>
            </a:pPr>
            <a:r>
              <a:rPr lang="en-GB"/>
              <a:t>         of a tested arm .</a:t>
            </a:r>
            <a:endParaRPr lang="en-GB"/>
          </a:p>
          <a:p>
            <a:r>
              <a:rPr lang="en-GB"/>
              <a:t>Ask patient to hold this position for 3-5 minutes .</a:t>
            </a:r>
            <a:endParaRPr lang="en-GB"/>
          </a:p>
          <a:p>
            <a:r>
              <a:rPr lang="en-GB"/>
              <a:t>Tingiling s3nsations over the ulnar nerve distribution indicates positive test 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0981" y="25183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H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0981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B. Tinel Sign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patient is in sittimg position  with slight elbow flexion .</a:t>
            </a:r>
            <a:endParaRPr lang="en-GB"/>
          </a:p>
          <a:p>
            <a:r>
              <a:rPr lang="en-GB"/>
              <a:t>An examiner tapped in an area of ulnar nervr in the groove .</a:t>
            </a:r>
            <a:endParaRPr lang="en-GB"/>
          </a:p>
          <a:p>
            <a:endParaRPr lang="en-GB"/>
          </a:p>
          <a:p>
            <a:r>
              <a:rPr lang="en-GB"/>
              <a:t>Groove –between olecramon process anf medial epicondyle.</a:t>
            </a:r>
            <a:endParaRPr lang="en-GB"/>
          </a:p>
          <a:p>
            <a:endParaRPr lang="en-GB"/>
          </a:p>
          <a:p>
            <a:r>
              <a:rPr lang="en-GB"/>
              <a:t>A positive sign indicates Tingling sensations in the ulnar distribution of the hand and distal forearm 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Tinel Sign for Ulnar Nerve</a:t>
            </a:r>
            <a:endParaRPr lang="en-US"/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13836" y="2511710"/>
            <a:ext cx="4739520" cy="39567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2 special tests for lateral </a:t>
            </a:r>
            <a:r>
              <a:rPr lang="en-US" dirty="0" err="1" smtClean="0"/>
              <a:t>epicondylitis</a:t>
            </a:r>
            <a:r>
              <a:rPr lang="en-US" dirty="0" smtClean="0"/>
              <a:t>. 7 marks</a:t>
            </a:r>
            <a:endParaRPr lang="en-US" dirty="0" smtClean="0"/>
          </a:p>
          <a:p>
            <a:r>
              <a:rPr lang="en-US" dirty="0" err="1" smtClean="0"/>
              <a:t>Tinels</a:t>
            </a:r>
            <a:r>
              <a:rPr lang="en-US" dirty="0" smtClean="0"/>
              <a:t> test. 3 marks</a:t>
            </a:r>
            <a:endParaRPr lang="en-US" dirty="0" smtClean="0"/>
          </a:p>
          <a:p>
            <a:r>
              <a:rPr lang="en-US" dirty="0" smtClean="0"/>
              <a:t>Mills manure. 3 marks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endParaRPr lang="en-GB" b="1"/>
          </a:p>
          <a:p>
            <a:pPr marL="0" indent="0">
              <a:buNone/>
            </a:pPr>
            <a:r>
              <a:rPr lang="en-GB" b="1"/>
              <a:t>                                   THANK YOU </a:t>
            </a:r>
            <a:endParaRPr lang="en-US" b="1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207" y="1736411"/>
            <a:ext cx="6858000" cy="457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and demonstrate the procedure for performing Elbow joint joint special tests.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506" y="2300597"/>
            <a:ext cx="8424450" cy="3777622"/>
          </a:xfrm>
        </p:spPr>
        <p:txBody>
          <a:bodyPr/>
          <a:lstStyle/>
          <a:p>
            <a:r>
              <a:rPr lang="en-GB"/>
              <a:t>-There are various special tests as per the structures of elbow joint .</a:t>
            </a:r>
            <a:endParaRPr lang="en-GB"/>
          </a:p>
          <a:p>
            <a:pPr marL="0" indent="0">
              <a:buNone/>
            </a:pPr>
            <a:r>
              <a:rPr lang="en-GB"/>
              <a:t>Ex. Special test for ligament instability ,neurological dysfunction etc. 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 </a:t>
            </a:r>
            <a:endParaRPr lang="en-GB"/>
          </a:p>
          <a:p>
            <a:pPr marL="0" indent="0">
              <a:buNone/>
            </a:pPr>
            <a:r>
              <a:rPr lang="en-GB"/>
              <a:t>    - An examiner  should perform only those special tests that have relevance to the condition of patient . </a:t>
            </a:r>
            <a:endParaRPr lang="en-GB"/>
          </a:p>
          <a:p>
            <a:pPr marL="0" indent="0">
              <a:buNone/>
            </a:pPr>
            <a:r>
              <a:rPr lang="en-GB"/>
              <a:t>Ex. In Patient with a complaint of elbow instability only valgus or varus instability test should perform by examiner 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SPECIAL TESTS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/>
          <a:lstStyle/>
          <a:p>
            <a:r>
              <a:rPr lang="en-GB"/>
              <a:t>For ligamontous instability .</a:t>
            </a:r>
            <a:endParaRPr lang="en-GB"/>
          </a:p>
          <a:p>
            <a:r>
              <a:rPr lang="en-GB"/>
              <a:t>For biceps rupture</a:t>
            </a:r>
            <a:endParaRPr lang="en-GB"/>
          </a:p>
          <a:p>
            <a:r>
              <a:rPr lang="en-GB"/>
              <a:t>For lateral epicondylitis</a:t>
            </a:r>
            <a:endParaRPr lang="en-GB"/>
          </a:p>
          <a:p>
            <a:r>
              <a:rPr lang="en-GB"/>
              <a:t>For plica</a:t>
            </a:r>
            <a:endParaRPr lang="en-GB"/>
          </a:p>
          <a:p>
            <a:r>
              <a:rPr lang="en-GB"/>
              <a:t>For Posterior impingement</a:t>
            </a:r>
            <a:endParaRPr lang="en-GB"/>
          </a:p>
          <a:p>
            <a:r>
              <a:rPr lang="en-GB"/>
              <a:t>For neurological dysfunction 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1. FOR LIGAMENTOUS INSTABILITY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These tests are designed to test for valgus and varus instability of the elbow joint .</a:t>
            </a:r>
            <a:endParaRPr lang="en-GB" sz="2800" strike="sngStrike"/>
          </a:p>
          <a:p>
            <a:pPr>
              <a:buAutoNum type="alphaUcPeriod"/>
            </a:pPr>
            <a:r>
              <a:rPr lang="en-GB"/>
              <a:t>Lateral pivot shift test</a:t>
            </a:r>
            <a:endParaRPr lang="en-GB"/>
          </a:p>
          <a:p>
            <a:pPr>
              <a:buAutoNum type="alphaUcPeriod"/>
            </a:pPr>
            <a:r>
              <a:rPr lang="en-GB"/>
              <a:t>Ligamentous valgus instability test</a:t>
            </a:r>
            <a:endParaRPr lang="en-GB"/>
          </a:p>
          <a:p>
            <a:pPr>
              <a:buAutoNum type="alphaUcPeriod"/>
            </a:pPr>
            <a:r>
              <a:rPr lang="en-GB"/>
              <a:t>Ligamentous varus instability test</a:t>
            </a:r>
            <a:endParaRPr lang="en-GB"/>
          </a:p>
          <a:p>
            <a:pPr>
              <a:buAutoNum type="alphaUcPeriod"/>
            </a:pPr>
            <a:r>
              <a:rPr lang="en-GB"/>
              <a:t>Milking maneuver</a:t>
            </a:r>
            <a:endParaRPr lang="en-GB"/>
          </a:p>
          <a:p>
            <a:pPr>
              <a:buAutoNum type="alphaUcPeriod"/>
            </a:pPr>
            <a:r>
              <a:rPr lang="en-GB"/>
              <a:t>Moving valgus  stress test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A. Lateral Pivot Shift test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Patient lies supine with arm to be</a:t>
            </a:r>
            <a:endParaRPr lang="en-GB"/>
          </a:p>
          <a:p>
            <a:pPr marL="0" indent="0">
              <a:buNone/>
            </a:pPr>
            <a:r>
              <a:rPr lang="en-GB"/>
              <a:t>          tested overhead .</a:t>
            </a:r>
            <a:endParaRPr lang="en-GB"/>
          </a:p>
          <a:p>
            <a:r>
              <a:rPr lang="en-GB"/>
              <a:t>Elbow is in full extension and</a:t>
            </a:r>
            <a:endParaRPr lang="en-GB"/>
          </a:p>
          <a:p>
            <a:pPr marL="0" indent="0">
              <a:buNone/>
            </a:pPr>
            <a:r>
              <a:rPr lang="en-GB"/>
              <a:t>          forearm supinated .</a:t>
            </a:r>
            <a:endParaRPr lang="en-GB"/>
          </a:p>
          <a:p>
            <a:r>
              <a:rPr lang="en-GB"/>
              <a:t>Examiner flexes patient’s elbow </a:t>
            </a:r>
            <a:endParaRPr lang="en-GB"/>
          </a:p>
          <a:p>
            <a:pPr marL="0" indent="0">
              <a:buNone/>
            </a:pPr>
            <a:r>
              <a:rPr lang="en-GB"/>
              <a:t>          with valgus stress and axial compression .</a:t>
            </a:r>
            <a:endParaRPr lang="en-GB"/>
          </a:p>
          <a:p>
            <a:r>
              <a:rPr lang="en-GB"/>
              <a:t>This causes radius to sublux off the humerus</a:t>
            </a:r>
            <a:endParaRPr lang="en-GB"/>
          </a:p>
          <a:p>
            <a:pPr marL="0" indent="0">
              <a:buNone/>
            </a:pPr>
            <a:r>
              <a:rPr lang="en-GB"/>
              <a:t>        results in prominent radial head </a:t>
            </a:r>
            <a:endParaRPr lang="en-GB"/>
          </a:p>
          <a:p>
            <a:pPr marL="0" indent="0">
              <a:buNone/>
            </a:pPr>
            <a:r>
              <a:rPr lang="en-GB"/>
              <a:t>         posterolaterally .</a:t>
            </a:r>
            <a:endParaRPr lang="en-GB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6981" y="1260489"/>
            <a:ext cx="4307631" cy="54186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B.Ligamentous valgus Indtability Test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One hand of the examiner istabilizes</a:t>
            </a:r>
            <a:endParaRPr lang="en-GB"/>
          </a:p>
          <a:p>
            <a:pPr marL="0" indent="0">
              <a:buNone/>
            </a:pPr>
            <a:r>
              <a:rPr lang="en-GB"/>
              <a:t>           patient’s  elbow in 20°-30° flexion.</a:t>
            </a:r>
            <a:endParaRPr lang="en-GB"/>
          </a:p>
          <a:p>
            <a:r>
              <a:rPr lang="en-GB"/>
              <a:t> Another hand is at patient’s distal</a:t>
            </a:r>
            <a:endParaRPr lang="en-GB"/>
          </a:p>
          <a:p>
            <a:pPr marL="0" indent="0">
              <a:buNone/>
            </a:pPr>
            <a:r>
              <a:rPr lang="en-GB"/>
              <a:t>               forearm .</a:t>
            </a:r>
            <a:endParaRPr lang="en-GB"/>
          </a:p>
          <a:p>
            <a:r>
              <a:rPr lang="en-GB"/>
              <a:t>An abduction or valgus force is applied</a:t>
            </a:r>
            <a:endParaRPr lang="en-GB"/>
          </a:p>
          <a:p>
            <a:pPr marL="0" indent="0">
              <a:buNone/>
            </a:pPr>
            <a:r>
              <a:rPr lang="en-GB"/>
              <a:t>         by examiner  with the distal hand .</a:t>
            </a:r>
            <a:endParaRPr lang="en-GB"/>
          </a:p>
          <a:p>
            <a:r>
              <a:rPr lang="en-GB"/>
              <a:t>  so it is use to test medial collateral </a:t>
            </a:r>
            <a:endParaRPr lang="en-GB"/>
          </a:p>
          <a:p>
            <a:pPr marL="0" indent="0">
              <a:buNone/>
            </a:pPr>
            <a:r>
              <a:rPr lang="en-GB"/>
              <a:t>         ligament .</a:t>
            </a:r>
            <a:endParaRPr lang="en-GB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1716" y="1264555"/>
            <a:ext cx="4972896" cy="54186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C.Ligamentous Varus Instabiliy Test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patient’s elbow 20°-30° flexed and</a:t>
            </a:r>
            <a:endParaRPr lang="en-GB"/>
          </a:p>
          <a:p>
            <a:pPr marL="0" indent="0">
              <a:buNone/>
            </a:pPr>
            <a:r>
              <a:rPr lang="en-GB"/>
              <a:t>         stabilize with examiner’s one hand.</a:t>
            </a:r>
            <a:endParaRPr lang="en-GB"/>
          </a:p>
          <a:p>
            <a:r>
              <a:rPr lang="en-GB"/>
              <a:t>Another hand of examiner is at wrist </a:t>
            </a:r>
            <a:endParaRPr lang="en-GB"/>
          </a:p>
          <a:p>
            <a:pPr marL="0" indent="0">
              <a:buNone/>
            </a:pPr>
            <a:r>
              <a:rPr lang="en-GB"/>
              <a:t>         of patient .</a:t>
            </a:r>
            <a:endParaRPr lang="en-GB"/>
          </a:p>
          <a:p>
            <a:r>
              <a:rPr lang="en-GB"/>
              <a:t>An examiner gives varus force  at distal </a:t>
            </a:r>
            <a:endParaRPr lang="en-GB"/>
          </a:p>
          <a:p>
            <a:pPr marL="0" indent="0">
              <a:buNone/>
            </a:pPr>
            <a:r>
              <a:rPr lang="en-GB"/>
              <a:t>         forearm .</a:t>
            </a:r>
            <a:endParaRPr lang="en-GB"/>
          </a:p>
          <a:p>
            <a:r>
              <a:rPr lang="en-GB"/>
              <a:t>It is use to test lateral collateral ligament .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0981" y="25183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1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09901" y="1264555"/>
            <a:ext cx="4194711" cy="541866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SKW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5549</Words>
  <Application>WPS Presentation</Application>
  <PresentationFormat>Custom</PresentationFormat>
  <Paragraphs>319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SimSun</vt:lpstr>
      <vt:lpstr>Wingdings</vt:lpstr>
      <vt:lpstr>Wingdings 3</vt:lpstr>
      <vt:lpstr>Arial</vt:lpstr>
      <vt:lpstr>Times New Roman</vt:lpstr>
      <vt:lpstr>Garamond</vt:lpstr>
      <vt:lpstr>Century Gothic</vt:lpstr>
      <vt:lpstr>Microsoft YaHei</vt:lpstr>
      <vt:lpstr>Arial Unicode MS</vt:lpstr>
      <vt:lpstr>Calibri</vt:lpstr>
      <vt:lpstr>Wisp</vt:lpstr>
      <vt:lpstr>PowerPoint 演示文稿</vt:lpstr>
      <vt:lpstr>SPECIAL TESTS FOR ELBOW JOINT</vt:lpstr>
      <vt:lpstr>Objectives</vt:lpstr>
      <vt:lpstr>INTRODUCTION</vt:lpstr>
      <vt:lpstr>SPECIAL TESTS</vt:lpstr>
      <vt:lpstr>1. FOR LIGAMENTOUS INSTABILITY</vt:lpstr>
      <vt:lpstr>A. Lateral Pivot Shift test</vt:lpstr>
      <vt:lpstr>B.Ligamentous valgus Indtability Test </vt:lpstr>
      <vt:lpstr>C.Ligamentous Varus Instabiliy Test</vt:lpstr>
      <vt:lpstr>D.Milkong Maneuver</vt:lpstr>
      <vt:lpstr>Milking maneuver</vt:lpstr>
      <vt:lpstr>Moving Valgus Stress Test</vt:lpstr>
      <vt:lpstr>BICEPS RUPTURE TEST</vt:lpstr>
      <vt:lpstr>  Biceps Squeeze Test</vt:lpstr>
      <vt:lpstr>SPRCIAL TEETS FOR LAYERAL EPICINDYLITIS</vt:lpstr>
      <vt:lpstr>A. Cozen’s Test </vt:lpstr>
      <vt:lpstr>B. Mill’s Test </vt:lpstr>
      <vt:lpstr>A.Cozen’s Test     B. Mill’s Test </vt:lpstr>
      <vt:lpstr>SPECIAL TESTS FOR PLICA</vt:lpstr>
      <vt:lpstr>A. Extension –Supination Plica Test </vt:lpstr>
      <vt:lpstr>B. Flexion –Pronation plica Test </vt:lpstr>
      <vt:lpstr>SPECIAL TEST FOR POSTERIOR IMPINGEMENT</vt:lpstr>
      <vt:lpstr>A. Arm bar Test</vt:lpstr>
      <vt:lpstr>SPECIAL TESTS FOR NEUROLOGICAL DYSFUNCTION </vt:lpstr>
      <vt:lpstr>A. Elbow Flexion Test .</vt:lpstr>
      <vt:lpstr>B. Tinel Sign </vt:lpstr>
      <vt:lpstr>Tinel Sign for Ulnar Nerve</vt:lpstr>
      <vt:lpstr>Summary &amp; Questions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TESTS FOR ELBOW JOINT</dc:title>
  <dc:creator>Unknown User</dc:creator>
  <cp:lastModifiedBy>HP</cp:lastModifiedBy>
  <cp:revision>14</cp:revision>
  <dcterms:created xsi:type="dcterms:W3CDTF">2019-01-03T12:57:00Z</dcterms:created>
  <dcterms:modified xsi:type="dcterms:W3CDTF">2024-06-20T04:36:28Z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BE2344A4A3CE47A0A1A4433C9DC0854A_12</vt:lpwstr>
  </property>
  <property fmtid="{D5CDD505-2E9C-101B-9397-08002B2CF9AE}" pid="3" name="KSOProductBuildVer">
    <vt:lpwstr>1033-12.2.0.17119</vt:lpwstr>
  </property>
</Properties>
</file>